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0" r:id="rId5"/>
    <p:sldId id="271" r:id="rId6"/>
    <p:sldId id="272" r:id="rId7"/>
    <p:sldId id="259" r:id="rId8"/>
    <p:sldId id="258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9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E9202"/>
    <a:srgbClr val="E7FF01"/>
    <a:srgbClr val="E39A39"/>
    <a:srgbClr val="1D3A00"/>
    <a:srgbClr val="5EEC3C"/>
    <a:srgbClr val="990099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Defense Industrial Base Cybersecurity Assessment Center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7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2571750"/>
            <a:ext cx="7177135" cy="1374345"/>
          </a:xfrm>
        </p:spPr>
        <p:txBody>
          <a:bodyPr>
            <a:normAutofit/>
          </a:bodyPr>
          <a:lstStyle/>
          <a:p>
            <a:r>
              <a:rPr lang="en-US" b="1" dirty="0"/>
              <a:t>Building an Excellent &amp; </a:t>
            </a:r>
            <a:br>
              <a:rPr lang="en-US" b="1" dirty="0"/>
            </a:br>
            <a:r>
              <a:rPr lang="en-US" b="1" dirty="0"/>
              <a:t>Compliant Cybersecurity Posture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197405"/>
            <a:ext cx="2443280" cy="76992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</a:rPr>
              <a:t>Dr. Jose Neto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PhD-Cybersecurity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F050E-80E0-44B0-9E3C-7C7B72FC3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586585"/>
            <a:ext cx="3128590" cy="4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D7597-CCE4-4474-9330-B433EC57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376515"/>
            <a:ext cx="3992787" cy="12322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Researching an effective 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sequence for deployment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02228-D4FE-4189-A55F-D689168F9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086" y="1808225"/>
            <a:ext cx="5180143" cy="2958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90000"/>
              </a:lnSpc>
            </a:pPr>
            <a:r>
              <a:rPr lang="en-US" sz="2000" dirty="0"/>
              <a:t>A detailed deployment schedule should be created, detailing the sequence of implementation for each security solution.</a:t>
            </a:r>
          </a:p>
          <a:p>
            <a:pPr indent="-228600" algn="l">
              <a:lnSpc>
                <a:spcPct val="90000"/>
              </a:lnSpc>
            </a:pPr>
            <a:endParaRPr lang="en-US" sz="2000" dirty="0"/>
          </a:p>
          <a:p>
            <a:pPr indent="-228600" algn="l">
              <a:lnSpc>
                <a:spcPct val="90000"/>
              </a:lnSpc>
            </a:pPr>
            <a:r>
              <a:rPr lang="en-US" sz="2000" dirty="0"/>
              <a:t>Incorrectly planning this phase can create technical  conflicts that will delay the process and demand additional time and human capital to correct.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3"/>
            <a:ext cx="3069391" cy="51434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"/>
            <a:ext cx="3069391" cy="4800276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6"/>
            <a:ext cx="3051501" cy="48002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7"/>
            <a:ext cx="2708601" cy="51434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2 Ways to Create Work Breakdown Structure - PM-by-PM">
            <a:extLst>
              <a:ext uri="{FF2B5EF4-FFF2-40B4-BE49-F238E27FC236}">
                <a16:creationId xmlns:a16="http://schemas.microsoft.com/office/drawing/2014/main" id="{2D0DE148-5D40-42B1-BEB6-98FB87C4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975" y="1657124"/>
            <a:ext cx="3127897" cy="18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D624-88E9-42EB-81AF-A1B79926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113635"/>
            <a:ext cx="6413610" cy="106893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Getting a perfect DIBCAC Audit score (110/110)</a:t>
            </a:r>
          </a:p>
        </p:txBody>
      </p:sp>
    </p:spTree>
    <p:extLst>
      <p:ext uri="{BB962C8B-B14F-4D97-AF65-F5344CB8AC3E}">
        <p14:creationId xmlns:p14="http://schemas.microsoft.com/office/powerpoint/2010/main" val="231549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BB44-31F2-48CA-94B2-DDB3A95E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Conundrum</a:t>
            </a:r>
          </a:p>
        </p:txBody>
      </p:sp>
      <p:pic>
        <p:nvPicPr>
          <p:cNvPr id="4098" name="Picture 2" descr="Quality, Cost &amp;amp; Time: How To Choose Between Project Constraints">
            <a:extLst>
              <a:ext uri="{FF2B5EF4-FFF2-40B4-BE49-F238E27FC236}">
                <a16:creationId xmlns:a16="http://schemas.microsoft.com/office/drawing/2014/main" id="{0A1442C7-D502-4341-846A-BC2EEC5A6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4798" r="16859" b="4029"/>
          <a:stretch/>
        </p:blipFill>
        <p:spPr bwMode="auto">
          <a:xfrm>
            <a:off x="2739540" y="1960930"/>
            <a:ext cx="3206806" cy="2901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8369C-1AEB-4D5C-AB43-94326FE2EDB6}"/>
              </a:ext>
            </a:extLst>
          </p:cNvPr>
          <p:cNvSpPr txBox="1"/>
          <p:nvPr/>
        </p:nvSpPr>
        <p:spPr>
          <a:xfrm>
            <a:off x="296260" y="1197405"/>
            <a:ext cx="855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 best, organizations can get two out of the three.</a:t>
            </a:r>
          </a:p>
        </p:txBody>
      </p:sp>
    </p:spTree>
    <p:extLst>
      <p:ext uri="{BB962C8B-B14F-4D97-AF65-F5344CB8AC3E}">
        <p14:creationId xmlns:p14="http://schemas.microsoft.com/office/powerpoint/2010/main" val="416663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1D9E-CA9C-4E77-B737-D889D1D8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37E10-EE86-4551-B1AA-A7C94914F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555" y="1228013"/>
            <a:ext cx="7852746" cy="351221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/>
              <a:t>Time-Constraints based on upcoming compliance assessments.</a:t>
            </a:r>
          </a:p>
          <a:p>
            <a:pPr algn="l">
              <a:lnSpc>
                <a:spcPct val="150000"/>
              </a:lnSpc>
            </a:pPr>
            <a:r>
              <a:rPr lang="en-US" sz="1600" dirty="0"/>
              <a:t>Lack of established formal security documentation</a:t>
            </a:r>
          </a:p>
          <a:p>
            <a:pPr algn="l">
              <a:lnSpc>
                <a:spcPct val="150000"/>
              </a:lnSpc>
            </a:pPr>
            <a:r>
              <a:rPr lang="en-US" sz="1600" dirty="0"/>
              <a:t>Information System Security Manager (ISSM) lacking government compliance understanding.</a:t>
            </a:r>
          </a:p>
          <a:p>
            <a:pPr algn="l">
              <a:lnSpc>
                <a:spcPct val="150000"/>
              </a:lnSpc>
            </a:pPr>
            <a:r>
              <a:rPr lang="en-US" sz="1600" dirty="0"/>
              <a:t>Ad hoc approach to procuring and deploying security solutions.</a:t>
            </a:r>
          </a:p>
          <a:p>
            <a:pPr algn="l">
              <a:lnSpc>
                <a:spcPct val="150000"/>
              </a:lnSpc>
            </a:pPr>
            <a:r>
              <a:rPr lang="en-US" sz="1600" dirty="0"/>
              <a:t>Lack of security training on the resulting IT infrastructure and cybersecurity posture.</a:t>
            </a:r>
          </a:p>
          <a:p>
            <a:pPr algn="l"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1026" name="Picture 2" descr="ANALOG CLOCK / L WALL CLOCK / BEECH / DARK BROWN | MUJI">
            <a:extLst>
              <a:ext uri="{FF2B5EF4-FFF2-40B4-BE49-F238E27FC236}">
                <a16:creationId xmlns:a16="http://schemas.microsoft.com/office/drawing/2014/main" id="{F6A915D5-42BE-4340-AA0F-697EDC51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26" y="1121052"/>
            <a:ext cx="1068935" cy="1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 Documentation Software | ITBoost | ConnectWise">
            <a:extLst>
              <a:ext uri="{FF2B5EF4-FFF2-40B4-BE49-F238E27FC236}">
                <a16:creationId xmlns:a16="http://schemas.microsoft.com/office/drawing/2014/main" id="{18343F89-37EC-4F2A-A8C6-4EB55D26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13" y="2317649"/>
            <a:ext cx="1221640" cy="12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ining Images, Stock Photos &amp;amp; Vectors | Shutterstock">
            <a:extLst>
              <a:ext uri="{FF2B5EF4-FFF2-40B4-BE49-F238E27FC236}">
                <a16:creationId xmlns:a16="http://schemas.microsoft.com/office/drawing/2014/main" id="{951CE555-C606-40A5-B85D-7C080F9F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30" y="3964110"/>
            <a:ext cx="3714140" cy="12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0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54BE-9B6D-46C8-89AC-4B39D048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Secret Formula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2DB61-4D64-47F1-912C-874FE813C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879" y="1197404"/>
            <a:ext cx="6936516" cy="38176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Allocate enough time (6 months to a year), based on the current cybersecurity posture.</a:t>
            </a:r>
          </a:p>
          <a:p>
            <a:pPr algn="l"/>
            <a:r>
              <a:rPr lang="en-US" dirty="0"/>
              <a:t>Establish a team of both technical and government compliance SMEs to work in tandem.</a:t>
            </a:r>
          </a:p>
          <a:p>
            <a:pPr algn="l"/>
            <a:r>
              <a:rPr lang="en-US" dirty="0"/>
              <a:t>Don’t rush the planning phase, as this will expedite the procurement and deployment process.</a:t>
            </a:r>
          </a:p>
          <a:p>
            <a:pPr algn="l"/>
            <a:r>
              <a:rPr lang="en-US" dirty="0"/>
              <a:t>Document the processes, create artifacts, and compile a detailed System Security Plan (SSP).</a:t>
            </a:r>
          </a:p>
          <a:p>
            <a:pPr algn="l"/>
            <a:r>
              <a:rPr lang="en-US" dirty="0"/>
              <a:t>Conduct training on the different security solutions and their capabilities.</a:t>
            </a:r>
          </a:p>
        </p:txBody>
      </p:sp>
    </p:spTree>
    <p:extLst>
      <p:ext uri="{BB962C8B-B14F-4D97-AF65-F5344CB8AC3E}">
        <p14:creationId xmlns:p14="http://schemas.microsoft.com/office/powerpoint/2010/main" val="25096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BBC9-BBB8-4809-860E-295228F5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484118"/>
            <a:ext cx="3840085" cy="7708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Sustainment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FB877-BFB1-41E7-BBE6-1E9D931F3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" y="1931275"/>
            <a:ext cx="5030115" cy="25966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</a:pPr>
            <a:r>
              <a:rPr lang="en-US" dirty="0"/>
              <a:t>After the desired cybersecurity posture is obtained, the in-house ISSM and security team must perform ongoing monitoring of the infrastructure and all the required activities.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EE078CBE-296E-4C7F-BA41-3501CE1BA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" b="2"/>
          <a:stretch/>
        </p:blipFill>
        <p:spPr>
          <a:xfrm>
            <a:off x="5030115" y="10"/>
            <a:ext cx="4113884" cy="51434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860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5A5E-785D-4D5B-9D2B-779CF21D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5" y="891995"/>
            <a:ext cx="7024430" cy="572644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Questions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8B72-6E74-4F16-9707-7C47142B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490" y="2113635"/>
            <a:ext cx="7024430" cy="244212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Thank you for your time!!</a:t>
            </a:r>
          </a:p>
          <a:p>
            <a:endParaRPr lang="en-US" dirty="0"/>
          </a:p>
          <a:p>
            <a:r>
              <a:rPr lang="en-US" dirty="0"/>
              <a:t>Dr.  Jose Neto</a:t>
            </a:r>
          </a:p>
          <a:p>
            <a:r>
              <a:rPr lang="en-US" dirty="0"/>
              <a:t>JNeto@PC-Warriors.com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5E9AC-6964-43B0-9C9D-865546422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4555761"/>
            <a:ext cx="2667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1272-4D5C-454E-96A6-DBF245EC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350386"/>
            <a:ext cx="8093365" cy="763525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a proven 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E504-BB7A-490A-9E30-F1F6C046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13911"/>
            <a:ext cx="6515907" cy="479822"/>
          </a:xfrm>
        </p:spPr>
        <p:txBody>
          <a:bodyPr>
            <a:normAutofit/>
          </a:bodyPr>
          <a:lstStyle/>
          <a:p>
            <a:r>
              <a:rPr lang="en-US" dirty="0"/>
              <a:t>Cybersecurity Compliance Express (CCE)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0D94F-D111-41AB-BAB9-6B19CAE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076" y="1639081"/>
            <a:ext cx="8395663" cy="261242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2000" b="0" i="0" dirty="0"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After identifying the challenges and inefficiencies in the cybersecurity compliance journey, we decided to develop a methodical approach that can deliver excellent results.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808080"/>
              </a:solidFill>
              <a:effectLst/>
              <a:latin typeface="Helvetica" panose="020B0604020202020204" pitchFamily="34" charset="0"/>
            </a:endParaRPr>
          </a:p>
          <a:p>
            <a:pPr marL="0" indent="0" algn="l">
              <a:buNone/>
            </a:pPr>
            <a:r>
              <a:rPr lang="en-US" sz="2000" dirty="0">
                <a:solidFill>
                  <a:srgbClr val="808080"/>
                </a:solidFill>
                <a:latin typeface="Helvetica" panose="020B0604020202020204" pitchFamily="34" charset="0"/>
              </a:rPr>
              <a:t>We have two tracks for deployment:</a:t>
            </a:r>
          </a:p>
          <a:p>
            <a:pPr algn="l"/>
            <a:r>
              <a:rPr lang="en-US" sz="2000" b="0" i="0" dirty="0"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Six-months compliance track</a:t>
            </a:r>
          </a:p>
          <a:p>
            <a:pPr algn="l"/>
            <a:r>
              <a:rPr lang="en-US" sz="2000" b="0" i="0" dirty="0"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Twelve-months compliance track</a:t>
            </a:r>
          </a:p>
          <a:p>
            <a:pPr marL="0" indent="0" algn="l">
              <a:buNone/>
            </a:pPr>
            <a:endParaRPr lang="en-US" sz="2000" dirty="0">
              <a:solidFill>
                <a:srgbClr val="808080"/>
              </a:solidFill>
              <a:latin typeface="Helvetica" panose="020B0604020202020204" pitchFamily="34" charset="0"/>
            </a:endParaRPr>
          </a:p>
          <a:p>
            <a:pPr marL="0" indent="0" algn="l">
              <a:buNone/>
            </a:pPr>
            <a:r>
              <a:rPr lang="en-US" sz="2000" dirty="0">
                <a:solidFill>
                  <a:srgbClr val="808080"/>
                </a:solidFill>
                <a:latin typeface="Helvetica" panose="020B0604020202020204" pitchFamily="34" charset="0"/>
              </a:rPr>
              <a:t>For more information, contact us.</a:t>
            </a:r>
          </a:p>
          <a:p>
            <a:pPr marL="0" indent="0" algn="l">
              <a:buNone/>
            </a:pPr>
            <a:endParaRPr lang="en-US" sz="2000" dirty="0">
              <a:solidFill>
                <a:srgbClr val="808080"/>
              </a:solidFill>
              <a:latin typeface="Helvetica" panose="020B0604020202020204" pitchFamily="34" charset="0"/>
            </a:endParaRPr>
          </a:p>
          <a:p>
            <a:pPr marL="0" indent="0" algn="l">
              <a:buNone/>
            </a:pPr>
            <a:r>
              <a:rPr lang="en-US" sz="2000" dirty="0">
                <a:solidFill>
                  <a:srgbClr val="808080"/>
                </a:solidFill>
                <a:latin typeface="Helvetica" panose="020B0604020202020204" pitchFamily="34" charset="0"/>
              </a:rPr>
              <a:t>https://PC-Warriors.com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053121-B609-4CF4-9B4B-FFCAA72E6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4403409"/>
            <a:ext cx="2667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7787955" cy="36649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Transitioning to CMMC v2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Common mistakes observed in dozens of Defense contractors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deployment challenges</a:t>
            </a:r>
          </a:p>
          <a:p>
            <a:pPr lvl="1"/>
            <a:r>
              <a:rPr lang="en-US" dirty="0"/>
              <a:t>Building on top of an existing IT infrastructure</a:t>
            </a:r>
          </a:p>
          <a:p>
            <a:pPr lvl="1"/>
            <a:r>
              <a:rPr lang="en-US" dirty="0"/>
              <a:t>Tailored design vs. cookie-cutter security approach</a:t>
            </a:r>
          </a:p>
          <a:p>
            <a:pPr lvl="1"/>
            <a:r>
              <a:rPr lang="en-US" dirty="0"/>
              <a:t>Researching an effective sequence for deployment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Achieving a perfect DIBCAC Audit score (110/110)</a:t>
            </a:r>
          </a:p>
          <a:p>
            <a:pPr lvl="1"/>
            <a:r>
              <a:rPr lang="en-US" dirty="0"/>
              <a:t>Our secret formula</a:t>
            </a:r>
          </a:p>
          <a:p>
            <a:pPr lvl="1"/>
            <a:r>
              <a:rPr lang="en-US" dirty="0"/>
              <a:t>Leveraging a proven methodology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C6F62D-43B2-49DB-B9CA-D8E112906F73}"/>
              </a:ext>
            </a:extLst>
          </p:cNvPr>
          <p:cNvSpPr txBox="1">
            <a:spLocks/>
          </p:cNvSpPr>
          <p:nvPr/>
        </p:nvSpPr>
        <p:spPr>
          <a:xfrm>
            <a:off x="-314560" y="-24235"/>
            <a:ext cx="7177135" cy="5726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CMMC v2</a:t>
            </a:r>
          </a:p>
        </p:txBody>
      </p:sp>
      <p:pic>
        <p:nvPicPr>
          <p:cNvPr id="9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67F95C-FF78-407A-A027-2642C4C7A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044700"/>
            <a:ext cx="8713209" cy="390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34A3-0A2C-45CF-99CD-A2B11122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599" y="0"/>
            <a:ext cx="3449239" cy="11089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80"/>
                </a:highlight>
              </a:rPr>
              <a:t>Self-Assessments</a:t>
            </a:r>
          </a:p>
        </p:txBody>
      </p:sp>
      <p:pic>
        <p:nvPicPr>
          <p:cNvPr id="2050" name="Picture 2" descr="Learn the lingo: key Self Assessment terms explained">
            <a:extLst>
              <a:ext uri="{FF2B5EF4-FFF2-40B4-BE49-F238E27FC236}">
                <a16:creationId xmlns:a16="http://schemas.microsoft.com/office/drawing/2014/main" id="{78AD7D27-4D3B-45CA-87C6-2849F957F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r="20749" b="-6"/>
          <a:stretch/>
        </p:blipFill>
        <p:spPr bwMode="auto">
          <a:xfrm>
            <a:off x="-4196" y="10"/>
            <a:ext cx="381267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44D5D-ED8E-4EDD-885A-AD8F8502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180" y="1037034"/>
            <a:ext cx="4972078" cy="38252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Level 1 Foundational &amp; a subset of Level 2 Advanced will conduct annual self-assessments.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Level 2 assessment determination is based on involvement with sensitive national security information.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Assessment results will be affirmed by a senior company official and updated in Supplier Performance Risk System (SPRS).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976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DED5-055A-415B-938F-F9B69B6D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8" y="-36000"/>
            <a:ext cx="5100217" cy="11089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80"/>
                </a:highlight>
              </a:rPr>
              <a:t>Third-party Assessments</a:t>
            </a:r>
          </a:p>
        </p:txBody>
      </p:sp>
      <p:pic>
        <p:nvPicPr>
          <p:cNvPr id="1028" name="Picture 4" descr="Ariento Among First C3PAOs Authorized to Perform CMMC Audits | Newswire">
            <a:extLst>
              <a:ext uri="{FF2B5EF4-FFF2-40B4-BE49-F238E27FC236}">
                <a16:creationId xmlns:a16="http://schemas.microsoft.com/office/drawing/2014/main" id="{BC5E32D9-B7D9-40E3-BBD6-04C37B37A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16502" b="3"/>
          <a:stretch/>
        </p:blipFill>
        <p:spPr bwMode="auto">
          <a:xfrm>
            <a:off x="-4197" y="10"/>
            <a:ext cx="350726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6AE9-8737-49E0-815E-908FFB5B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718" y="1687115"/>
            <a:ext cx="4558840" cy="26562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organization will be responsible to coordinating the assessment with a Third-Party Assessment Organizations (C3PAOs).</a:t>
            </a:r>
          </a:p>
          <a:p>
            <a:pPr>
              <a:lnSpc>
                <a:spcPct val="110000"/>
              </a:lnSpc>
            </a:pPr>
            <a:endParaRPr lang="en-US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 will only accept CMMC assessments provided by an authorized and accredited C3PAO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1251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39F2-51CE-44DF-8402-DD416F9A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Government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679D-21E5-40F5-A595-30DA841D7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3 (“Expert”) cybersecurity requirements to be assessed by government officials. </a:t>
            </a:r>
          </a:p>
          <a:p>
            <a:r>
              <a:rPr lang="en-US" dirty="0"/>
              <a:t>Triennial third-party assessments</a:t>
            </a:r>
          </a:p>
          <a:p>
            <a:r>
              <a:rPr lang="en-US" dirty="0"/>
              <a:t>CMMC certificates and third-party assessment data will be stored in the CMMC Enterprise Mission Assurance Support Services (eMASS) database.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6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4560" y="148712"/>
            <a:ext cx="6719020" cy="5726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/>
              <a:t>Common mistakes observed in dozens</a:t>
            </a:r>
            <a:br>
              <a:rPr lang="en-US" sz="2800" dirty="0"/>
            </a:br>
            <a:r>
              <a:rPr lang="en-US" sz="2800" dirty="0"/>
              <a:t>of Defense contractors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553" y="1197405"/>
            <a:ext cx="7024430" cy="3511061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Incorrect interpretation of security requirements. Abstract compliance language can be subjective.</a:t>
            </a:r>
          </a:p>
          <a:p>
            <a:endParaRPr lang="en-US" sz="2400" dirty="0"/>
          </a:p>
          <a:p>
            <a:r>
              <a:rPr lang="en-US" sz="2400" dirty="0"/>
              <a:t>Security requirements are planned and deployed individually rather than holistically.</a:t>
            </a:r>
          </a:p>
          <a:p>
            <a:endParaRPr lang="en-US" sz="2400" dirty="0"/>
          </a:p>
          <a:p>
            <a:r>
              <a:rPr lang="en-US" sz="2400" dirty="0"/>
              <a:t>Key stakeholders not having visibility throughout the entire deployment process</a:t>
            </a:r>
          </a:p>
          <a:p>
            <a:endParaRPr lang="en-US" sz="2400" dirty="0"/>
          </a:p>
          <a:p>
            <a:r>
              <a:rPr lang="en-US" sz="2400" dirty="0"/>
              <a:t>Comprehensive formal testing conducted at the end of the deployment. </a:t>
            </a:r>
          </a:p>
          <a:p>
            <a:r>
              <a:rPr lang="en-US" sz="2400" dirty="0"/>
              <a:t>Opposition to embrace security solutions for lack of convenience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roduct Marketing Roadmap and Its Value to Sales | Proficientz">
            <a:extLst>
              <a:ext uri="{FF2B5EF4-FFF2-40B4-BE49-F238E27FC236}">
                <a16:creationId xmlns:a16="http://schemas.microsoft.com/office/drawing/2014/main" id="{CACD53A8-E24E-4E40-93E1-695A2F41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5275"/>
            <a:ext cx="2826746" cy="1808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8470"/>
            <a:ext cx="8093365" cy="763525"/>
          </a:xfrm>
        </p:spPr>
        <p:txBody>
          <a:bodyPr>
            <a:normAutofit/>
          </a:bodyPr>
          <a:lstStyle/>
          <a:p>
            <a:r>
              <a:rPr lang="en-US" sz="2400" dirty="0"/>
              <a:t>Building on top of an existing IT infrastructure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1" y="1350110"/>
            <a:ext cx="7635250" cy="3359509"/>
          </a:xfrm>
        </p:spPr>
        <p:txBody>
          <a:bodyPr>
            <a:noAutofit/>
          </a:bodyPr>
          <a:lstStyle/>
          <a:p>
            <a:pPr lvl="1" algn="l"/>
            <a:r>
              <a:rPr lang="en-US" sz="2400" dirty="0"/>
              <a:t>The most important step in the initial planning phase is truly  understanding the existing IT infrastructure.</a:t>
            </a:r>
          </a:p>
          <a:p>
            <a:pPr lvl="1" algn="l"/>
            <a:r>
              <a:rPr lang="en-US" sz="2400" dirty="0"/>
              <a:t>This extends beyond the popular “GAP Analysis”, the security team must have intricate technical knowledge of the system’s capabilities and limitations.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8288C-C8EE-4714-8968-3FA21946312F}"/>
              </a:ext>
            </a:extLst>
          </p:cNvPr>
          <p:cNvSpPr txBox="1"/>
          <p:nvPr/>
        </p:nvSpPr>
        <p:spPr>
          <a:xfrm>
            <a:off x="2739540" y="3487980"/>
            <a:ext cx="5191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33"/>
                </a:solidFill>
              </a:rPr>
              <a:t>Just having a compliance metric of what is deficient from the GAP Assessment will not provide a comprehensive technical roadmap for effective security solutions.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6EA0DF-F797-41B1-8910-1A9603EC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05" y="3541251"/>
            <a:ext cx="2586835" cy="1205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52118"/>
            <a:ext cx="5650085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Tailored security design vs. cookie-cutter</a:t>
            </a:r>
            <a:br>
              <a:rPr lang="en-US" sz="2400" dirty="0"/>
            </a:br>
            <a:r>
              <a:rPr lang="en-US" sz="2400" dirty="0"/>
              <a:t> security approach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1197405"/>
            <a:ext cx="6871725" cy="3359509"/>
          </a:xfrm>
        </p:spPr>
        <p:txBody>
          <a:bodyPr>
            <a:noAutofit/>
          </a:bodyPr>
          <a:lstStyle/>
          <a:p>
            <a:pPr lvl="1" algn="l"/>
            <a:r>
              <a:rPr lang="en-US" sz="2400" dirty="0"/>
              <a:t>Each security solution must be carefully selected and researched before procurement.</a:t>
            </a:r>
          </a:p>
          <a:p>
            <a:pPr lvl="1" algn="l"/>
            <a:r>
              <a:rPr lang="en-US" sz="2400" dirty="0"/>
              <a:t>Standalone security products may provide limited protection effectively but may create conflicts with other security solutions as a collective.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8288C-C8EE-4714-8968-3FA21946312F}"/>
              </a:ext>
            </a:extLst>
          </p:cNvPr>
          <p:cNvSpPr txBox="1"/>
          <p:nvPr/>
        </p:nvSpPr>
        <p:spPr>
          <a:xfrm>
            <a:off x="224909" y="3541251"/>
            <a:ext cx="5874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33"/>
                </a:solidFill>
              </a:rPr>
              <a:t>Tailored security design must factor the scope of the CUI mission, the size of the company, the minimum operating baseline for the mission and the desired level of protection.</a:t>
            </a:r>
          </a:p>
        </p:txBody>
      </p:sp>
    </p:spTree>
    <p:extLst>
      <p:ext uri="{BB962C8B-B14F-4D97-AF65-F5344CB8AC3E}">
        <p14:creationId xmlns:p14="http://schemas.microsoft.com/office/powerpoint/2010/main" val="21548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On-screen Show (16:9)</PresentationFormat>
  <Paragraphs>88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Office Theme</vt:lpstr>
      <vt:lpstr>Building an Excellent &amp;  Compliant Cybersecurity Posture</vt:lpstr>
      <vt:lpstr>Agenda</vt:lpstr>
      <vt:lpstr>PowerPoint Presentation</vt:lpstr>
      <vt:lpstr>Self-Assessments</vt:lpstr>
      <vt:lpstr>Third-party Assessments</vt:lpstr>
      <vt:lpstr>Government assessments</vt:lpstr>
      <vt:lpstr>Common mistakes observed in dozens of Defense contractors</vt:lpstr>
      <vt:lpstr>Building on top of an existing IT infrastructure</vt:lpstr>
      <vt:lpstr>Tailored security design vs. cookie-cutter  security approach</vt:lpstr>
      <vt:lpstr>Researching an effective  sequence for deployment </vt:lpstr>
      <vt:lpstr>Getting a perfect DIBCAC Audit score (110/110)</vt:lpstr>
      <vt:lpstr>Compliance Conundrum</vt:lpstr>
      <vt:lpstr>Common constraints</vt:lpstr>
      <vt:lpstr>Our Secret Formula</vt:lpstr>
      <vt:lpstr>Sustainment</vt:lpstr>
      <vt:lpstr>Questions ?</vt:lpstr>
      <vt:lpstr>Leveraging a proven methodology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2022-01-25T14:43:54Z</dcterms:modified>
</cp:coreProperties>
</file>